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74" r:id="rId2"/>
    <p:sldId id="259" r:id="rId3"/>
    <p:sldId id="260" r:id="rId4"/>
    <p:sldId id="261" r:id="rId5"/>
    <p:sldId id="264" r:id="rId6"/>
    <p:sldId id="263" r:id="rId7"/>
    <p:sldId id="272" r:id="rId8"/>
    <p:sldId id="277" r:id="rId9"/>
    <p:sldId id="273" r:id="rId10"/>
    <p:sldId id="276" r:id="rId11"/>
    <p:sldId id="279" r:id="rId12"/>
    <p:sldId id="280" r:id="rId13"/>
    <p:sldId id="282" r:id="rId14"/>
    <p:sldId id="281" r:id="rId15"/>
    <p:sldId id="283" r:id="rId16"/>
    <p:sldId id="284" r:id="rId17"/>
    <p:sldId id="285" r:id="rId18"/>
    <p:sldId id="286" r:id="rId19"/>
    <p:sldId id="275" r:id="rId20"/>
    <p:sldId id="289" r:id="rId21"/>
    <p:sldId id="290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66FFFF"/>
    <a:srgbClr val="FF9966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x-none" sz="32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YXF9_-AdoB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62d6ee87-c2df-4abf-95ef-c927faee0cdd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Yg4If3ORak" TargetMode="External"/><Relationship Id="rId3" Type="http://schemas.openxmlformats.org/officeDocument/2006/relationships/hyperlink" Target="https://www.youtube.com/watch?v=EnDJ6_XpGfo" TargetMode="External"/><Relationship Id="rId7" Type="http://schemas.openxmlformats.org/officeDocument/2006/relationships/hyperlink" Target="https://www.e-sfera.hr/dodatni-digitalni-sadrzaji/62d6ee87-c2df-4abf-95ef-c927faee0cdd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FPluN07fe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hyperlink" Target="https://www.e-sfera.hr/dodatni-digitalni-sadrzaji/62d6ee87-c2df-4abf-95ef-c927faee0cdd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.youtube.com/watch?v=Bh5kHTBr0gU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zvjezdarnica.hr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earningapps.org/watch?v=pfzi72zin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hyperlink" Target="https://learningapps.org/watch?v=p7jpuovrt20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62d6ee87-c2df-4abf-95ef-c927faee0cdd/assets/interactivity/provjera_znanja-_od_cestice_do_galaktike_7/index.html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www.e-sfera.hr/dodatni-digitalni-sadrzaji/62d6ee87-c2df-4abf-95ef-c927faee0cdd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.e-sfera.hr/dodatni-digitalni-sadrzaji/62d6ee87-c2df-4abf-95ef-c927faee0cdd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yes.jpl.nasa.gov/eyes-on-the-solar-system.htm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vjezdarnica.hr/" TargetMode="External"/><Relationship Id="rId7" Type="http://schemas.openxmlformats.org/officeDocument/2006/relationships/hyperlink" Target="https://www.e-sfera.hr/dodatni-digitalni-sadrzaji/62d6ee87-c2df-4abf-95ef-c927faee0cdd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62d6ee87-c2df-4abf-95ef-c927faee0cdd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e-sfera.hr/dodatni-digitalni-sadrzaji/62d6ee87-c2df-4abf-95ef-c927faee0cdd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NCweccNOaq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24E8393-139E-48FA-9F09-A494B4EA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847" y="5686505"/>
            <a:ext cx="8403022" cy="914401"/>
          </a:xfr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sz="2800" b="1" dirty="0"/>
              <a:t>Pogledajte videozapis </a:t>
            </a:r>
            <a:r>
              <a:rPr lang="hr-HR" sz="2800" dirty="0">
                <a:hlinkClick r:id="rId2"/>
              </a:rPr>
              <a:t>Astronautica Vinka - Sunčev sustav</a:t>
            </a:r>
            <a:r>
              <a:rPr lang="hr-HR" sz="2800" b="1" dirty="0"/>
              <a:t>, </a:t>
            </a:r>
            <a:br>
              <a:rPr lang="hr-HR" sz="2800" b="1" dirty="0"/>
            </a:br>
            <a:r>
              <a:rPr lang="hr-HR" sz="2800" b="1" dirty="0"/>
              <a:t>a zatim riješite </a:t>
            </a:r>
            <a:r>
              <a:rPr lang="hr-HR" sz="2800" b="1" dirty="0" smtClean="0"/>
              <a:t>zadatak. </a:t>
            </a:r>
            <a:r>
              <a:rPr lang="hr-HR" sz="2800" b="1" dirty="0">
                <a:sym typeface="Wingdings" panose="05000000000000000000" pitchFamily="2" charset="2"/>
              </a:rPr>
              <a:t> </a:t>
            </a:r>
            <a:endParaRPr lang="hr-HR" sz="2800" b="1" dirty="0"/>
          </a:p>
        </p:txBody>
      </p:sp>
      <p:pic>
        <p:nvPicPr>
          <p:cNvPr id="6" name="Grafika 5" descr="Video camera outline">
            <a:extLst>
              <a:ext uri="{FF2B5EF4-FFF2-40B4-BE49-F238E27FC236}">
                <a16:creationId xmlns:a16="http://schemas.microsoft.com/office/drawing/2014/main" xmlns="" id="{F5793E4E-1467-45D6-810C-3E13BBDC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9447" y="5332059"/>
            <a:ext cx="914400" cy="914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3254906-1F83-4EC2-B770-75B001F71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847" y="1133474"/>
            <a:ext cx="8403022" cy="43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80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C1548D1-8DF1-4C0D-A9D7-A64A2E181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62502"/>
            <a:ext cx="6287814" cy="3304640"/>
          </a:xfrm>
        </p:spPr>
        <p:txBody>
          <a:bodyPr/>
          <a:lstStyle/>
          <a:p>
            <a:r>
              <a:rPr lang="hr-HR" dirty="0"/>
              <a:t>Mjesečev kalendar</a:t>
            </a:r>
          </a:p>
          <a:p>
            <a:r>
              <a:rPr lang="hr-HR" dirty="0"/>
              <a:t>Sunčev godišnji kalendar</a:t>
            </a:r>
          </a:p>
          <a:p>
            <a:r>
              <a:rPr lang="hr-HR" dirty="0"/>
              <a:t>Julijanski kalendar</a:t>
            </a:r>
          </a:p>
          <a:p>
            <a:r>
              <a:rPr lang="hr-HR" b="1" dirty="0">
                <a:solidFill>
                  <a:srgbClr val="FF0000"/>
                </a:solidFill>
              </a:rPr>
              <a:t>Gregorijanski kalendar – </a:t>
            </a:r>
            <a:r>
              <a:rPr lang="hr-HR" dirty="0"/>
              <a:t>njime se služimo i danas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B31ABE31-A93E-4922-9594-A28E51E0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2409497" cy="770868"/>
          </a:xfrm>
        </p:spPr>
        <p:txBody>
          <a:bodyPr/>
          <a:lstStyle/>
          <a:p>
            <a:r>
              <a:rPr lang="hr-HR" sz="3600" b="1" dirty="0">
                <a:latin typeface="+mn-lt"/>
              </a:rPr>
              <a:t>Kalendari</a:t>
            </a:r>
            <a:endParaRPr lang="hr-HR" b="1" dirty="0">
              <a:latin typeface="+mn-lt"/>
            </a:endParaRPr>
          </a:p>
        </p:txBody>
      </p:sp>
      <p:pic>
        <p:nvPicPr>
          <p:cNvPr id="3081" name="Picture 9" descr="https://i1.wp.com/www.srednja.hr/app/uploads/2021/04/kalendar-novi-skolski.png?ssl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1106" y="1214289"/>
            <a:ext cx="5136777" cy="5643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95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A0C6DB07-137B-4468-946F-EA5F8297C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153" y="2579571"/>
            <a:ext cx="6199936" cy="3962148"/>
          </a:xfrm>
          <a:prstGeom prst="rect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7391B13-9AAB-49F9-B92F-23F3B6B4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800" b="1" dirty="0"/>
              <a:t>UTJECAJ MJESECA NA ZEMLJU</a:t>
            </a:r>
          </a:p>
        </p:txBody>
      </p:sp>
    </p:spTree>
    <p:extLst>
      <p:ext uri="{BB962C8B-B14F-4D97-AF65-F5344CB8AC3E}">
        <p14:creationId xmlns:p14="http://schemas.microsoft.com/office/powerpoint/2010/main" xmlns="" val="2101511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F79684FA-0566-4EA2-B085-4D92A6FD8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54" y="1767497"/>
            <a:ext cx="4663967" cy="4634182"/>
          </a:xfrm>
        </p:spPr>
        <p:txBody>
          <a:bodyPr>
            <a:normAutofit/>
          </a:bodyPr>
          <a:lstStyle/>
          <a:p>
            <a:r>
              <a:rPr lang="hr-HR" dirty="0"/>
              <a:t>Zemlja svojom masom privlači Mjesec –„zarobljen” u svojoj putanji oko Zemlje</a:t>
            </a:r>
          </a:p>
          <a:p>
            <a:r>
              <a:rPr lang="hr-HR" dirty="0"/>
              <a:t>Mjesec</a:t>
            </a:r>
          </a:p>
          <a:p>
            <a:pPr lvl="1"/>
            <a:r>
              <a:rPr lang="hr-HR" dirty="0"/>
              <a:t>potrebno mu je mjesec dana da obiđe Zemlju</a:t>
            </a:r>
          </a:p>
          <a:p>
            <a:pPr lvl="1"/>
            <a:r>
              <a:rPr lang="hr-HR" dirty="0"/>
              <a:t>ima privlačnu silu – </a:t>
            </a:r>
            <a:r>
              <a:rPr lang="hr-HR" b="1" dirty="0"/>
              <a:t>slabija</a:t>
            </a:r>
          </a:p>
          <a:p>
            <a:pPr lvl="1"/>
            <a:r>
              <a:rPr lang="hr-HR" dirty="0"/>
              <a:t>privlači ono što je na Zemlji pomično – </a:t>
            </a:r>
            <a:r>
              <a:rPr lang="hr-HR" b="1" dirty="0"/>
              <a:t>voda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C9BA204-581E-48A4-8123-7C342895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688" y="1735086"/>
            <a:ext cx="6502409" cy="40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43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9F790E6-2EEF-4AE1-A8D3-DF465C55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2" t="11434" r="51193" b="10815"/>
          <a:stretch/>
        </p:blipFill>
        <p:spPr>
          <a:xfrm>
            <a:off x="8563302" y="1142665"/>
            <a:ext cx="3484180" cy="57567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BB6484A-D450-46E2-BEC3-B8A17965A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85" t="12005" r="6960" b="10648"/>
          <a:stretch/>
        </p:blipFill>
        <p:spPr>
          <a:xfrm>
            <a:off x="144518" y="1142665"/>
            <a:ext cx="3484180" cy="5741789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0EB892DF-55A3-4FE2-A9F3-F9C42B7F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696" y="4380985"/>
            <a:ext cx="3532787" cy="109085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hr-HR" dirty="0"/>
              <a:t>Promjenom položaja Mjeseca voda se spušta, </a:t>
            </a:r>
            <a:r>
              <a:rPr lang="hr-HR" b="1" dirty="0">
                <a:solidFill>
                  <a:srgbClr val="FF0000"/>
                </a:solidFill>
              </a:rPr>
              <a:t>opada </a:t>
            </a:r>
            <a:r>
              <a:rPr lang="hr-HR" b="1" dirty="0" smtClean="0">
                <a:solidFill>
                  <a:srgbClr val="FF0000"/>
                </a:solidFill>
              </a:rPr>
              <a:t>–</a:t>
            </a:r>
            <a:r>
              <a:rPr lang="hr-HR" b="1" dirty="0" smtClean="0">
                <a:solidFill>
                  <a:srgbClr val="FF0000"/>
                </a:solidFill>
              </a:rPr>
              <a:t> </a:t>
            </a:r>
            <a:r>
              <a:rPr lang="hr-HR" b="1" dirty="0">
                <a:solidFill>
                  <a:srgbClr val="FF0000"/>
                </a:solidFill>
              </a:rPr>
              <a:t>OSEKA</a:t>
            </a:r>
          </a:p>
          <a:p>
            <a:pPr marL="0" indent="0" algn="r">
              <a:buNone/>
            </a:pP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F40BBBB-FB98-49B2-9EF8-B06B1250BD71}"/>
              </a:ext>
            </a:extLst>
          </p:cNvPr>
          <p:cNvSpPr txBox="1"/>
          <p:nvPr/>
        </p:nvSpPr>
        <p:spPr>
          <a:xfrm>
            <a:off x="2984934" y="1568386"/>
            <a:ext cx="4158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/>
              <a:t>Na onoj strani Zemlje koja je bliža Mjesecu razina vode se </a:t>
            </a:r>
            <a:r>
              <a:rPr lang="hr-HR" sz="2800" b="1" dirty="0">
                <a:solidFill>
                  <a:srgbClr val="00B050"/>
                </a:solidFill>
              </a:rPr>
              <a:t>podiže – PLIMA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2EA7D20-795A-4164-AD65-79B2AE73E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16" y="6147203"/>
            <a:ext cx="809625" cy="71437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85436036-D287-49BA-8879-CF7620B51591}"/>
              </a:ext>
            </a:extLst>
          </p:cNvPr>
          <p:cNvSpPr txBox="1"/>
          <p:nvPr/>
        </p:nvSpPr>
        <p:spPr>
          <a:xfrm>
            <a:off x="5519279" y="6300133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90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D7D6DE47-B902-4B72-813E-98695EE7A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8830"/>
            <a:ext cx="6566922" cy="3304640"/>
          </a:xfrm>
        </p:spPr>
        <p:txBody>
          <a:bodyPr/>
          <a:lstStyle/>
          <a:p>
            <a:r>
              <a:rPr lang="hr-HR"/>
              <a:t>Traje 24 sata</a:t>
            </a:r>
          </a:p>
          <a:p>
            <a:r>
              <a:rPr lang="hr-HR"/>
              <a:t>Plima i oseka se izmjenjuje svakih 12 sati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85915D04-9DBB-4F58-A9DF-28960015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52578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Ciklus plime i oseke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BE7B06E-7F75-4285-B0C7-3F937C236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8" y="3701150"/>
            <a:ext cx="11464048" cy="304649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0AABCC9-CB88-4C93-90ED-65E53F750678}"/>
              </a:ext>
            </a:extLst>
          </p:cNvPr>
          <p:cNvSpPr txBox="1"/>
          <p:nvPr/>
        </p:nvSpPr>
        <p:spPr>
          <a:xfrm>
            <a:off x="10098998" y="1368690"/>
            <a:ext cx="180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Plima i </a:t>
            </a:r>
            <a:r>
              <a:rPr lang="hr-HR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oseka</a:t>
            </a:r>
            <a:r>
              <a:rPr lang="hr-HR" sz="2000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6" name="Grafika 5" descr="Video camera outline">
            <a:extLst>
              <a:ext uri="{FF2B5EF4-FFF2-40B4-BE49-F238E27FC236}">
                <a16:creationId xmlns:a16="http://schemas.microsoft.com/office/drawing/2014/main" xmlns="" id="{032399E9-0CFA-4052-9535-B70C3ED31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95670" y="1278850"/>
            <a:ext cx="914400" cy="914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3DBBA2A-BC29-4AEE-87EE-2A961E98C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034" y="2875960"/>
            <a:ext cx="809625" cy="71437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DDE12E8-FC03-4C75-B170-16FDBD29636D}"/>
              </a:ext>
            </a:extLst>
          </p:cNvPr>
          <p:cNvSpPr txBox="1"/>
          <p:nvPr/>
        </p:nvSpPr>
        <p:spPr>
          <a:xfrm>
            <a:off x="9828397" y="302889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7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608E661-834D-469B-AC4B-04510034E71B}"/>
              </a:ext>
            </a:extLst>
          </p:cNvPr>
          <p:cNvSpPr txBox="1"/>
          <p:nvPr/>
        </p:nvSpPr>
        <p:spPr>
          <a:xfrm>
            <a:off x="10099037" y="1769697"/>
            <a:ext cx="210982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1000"/>
              </a:spcAft>
            </a:pPr>
            <a:r>
              <a:rPr lang="hr-HR" sz="2000" u="sng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Plima i oseka</a:t>
            </a:r>
            <a:r>
              <a:rPr lang="hr-HR" sz="2000" u="sng" dirty="0"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hr-HR" dirty="0"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284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77F1A29-2E67-4D41-BA13-F742ECC47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091"/>
            <a:ext cx="10515600" cy="3304640"/>
          </a:xfrm>
        </p:spPr>
        <p:txBody>
          <a:bodyPr/>
          <a:lstStyle/>
          <a:p>
            <a:r>
              <a:rPr lang="hr-HR" dirty="0"/>
              <a:t>Područje obale s kojeg se voda povlači za vrijeme oseke, a koje poplavljuje za vrijeme plime</a:t>
            </a:r>
          </a:p>
          <a:p>
            <a:r>
              <a:rPr lang="hr-HR" dirty="0"/>
              <a:t>Svakodnevno </a:t>
            </a:r>
            <a:r>
              <a:rPr lang="hr-HR" dirty="0" smtClean="0"/>
              <a:t>mijenjenje </a:t>
            </a:r>
            <a:r>
              <a:rPr lang="hr-HR" dirty="0"/>
              <a:t>životnih uvjeta</a:t>
            </a:r>
          </a:p>
          <a:p>
            <a:r>
              <a:rPr lang="hr-HR" dirty="0"/>
              <a:t>Organizmi koji nastanjuju to područje </a:t>
            </a:r>
            <a:r>
              <a:rPr lang="hr-HR" dirty="0" smtClean="0"/>
              <a:t>– </a:t>
            </a:r>
            <a:r>
              <a:rPr lang="hr-HR" dirty="0"/>
              <a:t>brojne prilagodbe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BE10EFE-D798-4A9D-B14D-0D713758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Zona plime i oseke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4A66436-6E00-4076-B8BF-8C60F55C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40" y="4012980"/>
            <a:ext cx="7772565" cy="232475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886D60DF-612E-4A59-9942-0B37E49FB51C}"/>
              </a:ext>
            </a:extLst>
          </p:cNvPr>
          <p:cNvSpPr txBox="1"/>
          <p:nvPr/>
        </p:nvSpPr>
        <p:spPr>
          <a:xfrm>
            <a:off x="956440" y="6321971"/>
            <a:ext cx="387848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/>
              <a:t>Crvena moruzgva za vrijeme plime</a:t>
            </a:r>
          </a:p>
          <a:p>
            <a:endParaRPr lang="hr-HR" b="1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53A623D7-2475-4665-8C47-E6982A45AF57}"/>
              </a:ext>
            </a:extLst>
          </p:cNvPr>
          <p:cNvSpPr txBox="1"/>
          <p:nvPr/>
        </p:nvSpPr>
        <p:spPr>
          <a:xfrm>
            <a:off x="4850523" y="6353501"/>
            <a:ext cx="3878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/>
              <a:t>Crvena moruzgva za vrijeme oseke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F4DE40C-BFDF-4806-B47E-51FAFCA46F3B}"/>
              </a:ext>
            </a:extLst>
          </p:cNvPr>
          <p:cNvSpPr txBox="1"/>
          <p:nvPr/>
        </p:nvSpPr>
        <p:spPr>
          <a:xfrm>
            <a:off x="9958553" y="4841357"/>
            <a:ext cx="222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hlinkClick r:id="rId3"/>
              </a:rPr>
              <a:t>Crvena moruzgva</a:t>
            </a:r>
            <a:endParaRPr lang="hr-HR" sz="2000" dirty="0"/>
          </a:p>
        </p:txBody>
      </p:sp>
      <p:pic>
        <p:nvPicPr>
          <p:cNvPr id="10" name="Grafika 9" descr="Video camera outline">
            <a:extLst>
              <a:ext uri="{FF2B5EF4-FFF2-40B4-BE49-F238E27FC236}">
                <a16:creationId xmlns:a16="http://schemas.microsoft.com/office/drawing/2014/main" xmlns="" id="{231349B6-C216-4507-88F6-9EE67679F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44153" y="45067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193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BFAC5D68-3158-4660-8A17-390FFECBB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4469" y="2916429"/>
            <a:ext cx="5428592" cy="1655763"/>
          </a:xfrm>
        </p:spPr>
        <p:txBody>
          <a:bodyPr>
            <a:normAutofit/>
          </a:bodyPr>
          <a:lstStyle/>
          <a:p>
            <a:r>
              <a:rPr lang="hr-HR" sz="4800" b="1" dirty="0"/>
              <a:t>POGLED U NEBO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FAB63C0-F8BF-4DBF-8CD4-52C02475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882"/>
            <a:ext cx="5707117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37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90EFE8D-F0D2-49D9-933A-04B06FB4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091"/>
            <a:ext cx="4569372" cy="3304640"/>
          </a:xfrm>
        </p:spPr>
        <p:txBody>
          <a:bodyPr>
            <a:normAutofit/>
          </a:bodyPr>
          <a:lstStyle/>
          <a:p>
            <a:r>
              <a:rPr lang="hr-HR" dirty="0"/>
              <a:t>Grupe zvijezda</a:t>
            </a:r>
          </a:p>
          <a:p>
            <a:r>
              <a:rPr lang="hr-HR" dirty="0"/>
              <a:t>Računanje vremena</a:t>
            </a:r>
          </a:p>
          <a:p>
            <a:r>
              <a:rPr lang="hr-HR" dirty="0"/>
              <a:t>Izrada kalendara</a:t>
            </a:r>
          </a:p>
          <a:p>
            <a:r>
              <a:rPr lang="hr-HR" dirty="0"/>
              <a:t>Orijentacija</a:t>
            </a:r>
          </a:p>
          <a:p>
            <a:r>
              <a:rPr lang="hr-HR" dirty="0"/>
              <a:t>Izrada geografskih karata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24FD3A22-57AE-4461-89E8-E3278459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936531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Zviježđa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43D6114-D491-49AD-9704-3942FFAB0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2854" y="1144987"/>
            <a:ext cx="4719145" cy="57130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4A307EB-F77C-4D41-8523-8F565267F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322" y="1299690"/>
            <a:ext cx="809625" cy="71437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80EEC55-1A96-469E-AD63-823BA17A7F96}"/>
              </a:ext>
            </a:extLst>
          </p:cNvPr>
          <p:cNvSpPr txBox="1"/>
          <p:nvPr/>
        </p:nvSpPr>
        <p:spPr>
          <a:xfrm>
            <a:off x="5565685" y="145262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10FE957-9F39-4536-9209-DEA92E54DB31}"/>
              </a:ext>
            </a:extLst>
          </p:cNvPr>
          <p:cNvSpPr txBox="1"/>
          <p:nvPr/>
        </p:nvSpPr>
        <p:spPr>
          <a:xfrm>
            <a:off x="5602560" y="2130091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4"/>
              </a:rPr>
              <a:t>Vizualno+</a:t>
            </a:r>
            <a:endParaRPr lang="hr-HR" sz="20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675F0EF-440A-4AC8-BFF0-020F3089A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035" y="2001533"/>
            <a:ext cx="771525" cy="65722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46D9E047-9C4A-4CD6-BB4F-DF04BC418C08}"/>
              </a:ext>
            </a:extLst>
          </p:cNvPr>
          <p:cNvSpPr txBox="1"/>
          <p:nvPr/>
        </p:nvSpPr>
        <p:spPr>
          <a:xfrm>
            <a:off x="838200" y="5279778"/>
            <a:ext cx="3605048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Prepoznavanje zvijezda i zviježđa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36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AEFFA91-6B2D-4941-85B9-869D6A9F2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55" y="4926179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997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C191D198-3438-405E-9DBD-7C5C521D0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5" y="1608963"/>
            <a:ext cx="10515600" cy="724334"/>
          </a:xfrm>
        </p:spPr>
        <p:txBody>
          <a:bodyPr/>
          <a:lstStyle/>
          <a:p>
            <a:r>
              <a:rPr lang="hr-HR" dirty="0"/>
              <a:t>Razvojem znanosti i tehnologije – kompas, precizne karte, GPS, radari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8ED8B18-A5CF-44A2-A1F4-E581C4DFA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91" y="2156158"/>
            <a:ext cx="8331419" cy="359346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ACE5AAEB-0614-43FE-8012-EB4BDF501640}"/>
              </a:ext>
            </a:extLst>
          </p:cNvPr>
          <p:cNvSpPr txBox="1"/>
          <p:nvPr/>
        </p:nvSpPr>
        <p:spPr>
          <a:xfrm>
            <a:off x="1132818" y="6238912"/>
            <a:ext cx="4078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Kako se orijentirati pomoću zvijezda</a:t>
            </a:r>
            <a:r>
              <a:rPr lang="hr-HR" sz="2000" dirty="0">
                <a:effectLst/>
                <a:ea typeface="Times New Roman" panose="02020603050405020304" pitchFamily="18" charset="0"/>
              </a:rPr>
              <a:t> </a:t>
            </a:r>
            <a:endParaRPr lang="hr-HR" sz="2000" dirty="0"/>
          </a:p>
        </p:txBody>
      </p:sp>
      <p:pic>
        <p:nvPicPr>
          <p:cNvPr id="7" name="Grafika 6" descr="Video camera outline">
            <a:extLst>
              <a:ext uri="{FF2B5EF4-FFF2-40B4-BE49-F238E27FC236}">
                <a16:creationId xmlns:a16="http://schemas.microsoft.com/office/drawing/2014/main" xmlns="" id="{03567E3E-CD18-479A-B5BB-B67A496B6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418" y="5943600"/>
            <a:ext cx="914400" cy="91440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8180EF8-CE8C-4606-912F-3ABF4089B50B}"/>
              </a:ext>
            </a:extLst>
          </p:cNvPr>
          <p:cNvSpPr txBox="1"/>
          <p:nvPr/>
        </p:nvSpPr>
        <p:spPr>
          <a:xfrm>
            <a:off x="7319799" y="6132730"/>
            <a:ext cx="250277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1000"/>
              </a:spcAft>
            </a:pPr>
            <a:r>
              <a:rPr lang="hr-HR" sz="20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Zvjezdarnica Zagreb</a:t>
            </a:r>
            <a:endParaRPr lang="hr-H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fika 9" descr="Double Tap Gesture outline">
            <a:extLst>
              <a:ext uri="{FF2B5EF4-FFF2-40B4-BE49-F238E27FC236}">
                <a16:creationId xmlns:a16="http://schemas.microsoft.com/office/drawing/2014/main" xmlns="" id="{9E4FC320-6E3C-4FB7-B7CB-D766AB156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35466" y="5825614"/>
            <a:ext cx="914399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99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476731"/>
            <a:ext cx="10985938" cy="62829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Sunčev sustav, zvijezde, galaksije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56195C-57BD-4887-86B5-CDF01BE0C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088" y="3109329"/>
            <a:ext cx="1147942" cy="11479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3EBA9A38-D168-4B91-AB29-AC9827EC0565}"/>
              </a:ext>
            </a:extLst>
          </p:cNvPr>
          <p:cNvSpPr txBox="1"/>
          <p:nvPr/>
        </p:nvSpPr>
        <p:spPr>
          <a:xfrm>
            <a:off x="838198" y="5133544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hlinkClick r:id="rId5"/>
              </a:rPr>
              <a:t>Sunčev sustav, zvijezde, galaksije </a:t>
            </a:r>
            <a:r>
              <a:rPr lang="hr-HR" sz="2800" dirty="0" smtClean="0">
                <a:hlinkClick r:id="rId5"/>
              </a:rPr>
              <a:t>2</a:t>
            </a:r>
            <a:endParaRPr lang="hr-HR" sz="28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3ED3049-53B0-4F2F-9012-D8EBC9D20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320" y="4803210"/>
            <a:ext cx="1183887" cy="11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0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E1DD011-A5BF-43A3-8620-52892796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886"/>
            <a:ext cx="10223292" cy="575533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B01290E5-4DEE-415C-AC4E-F6886B4FDE7F}"/>
              </a:ext>
            </a:extLst>
          </p:cNvPr>
          <p:cNvSpPr txBox="1"/>
          <p:nvPr/>
        </p:nvSpPr>
        <p:spPr>
          <a:xfrm>
            <a:off x="10735457" y="2373484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Mars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D407F8C-74D7-4407-8CFE-8ACBEE70972B}"/>
              </a:ext>
            </a:extLst>
          </p:cNvPr>
          <p:cNvSpPr txBox="1"/>
          <p:nvPr/>
        </p:nvSpPr>
        <p:spPr>
          <a:xfrm>
            <a:off x="10735457" y="3407021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accent5">
                    <a:lumMod val="50000"/>
                  </a:schemeClr>
                </a:solidFill>
              </a:rPr>
              <a:t>Neptun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700B73D3-A804-4B75-A306-C901FDB1AAB5}"/>
              </a:ext>
            </a:extLst>
          </p:cNvPr>
          <p:cNvSpPr txBox="1"/>
          <p:nvPr/>
        </p:nvSpPr>
        <p:spPr>
          <a:xfrm>
            <a:off x="10735457" y="2902166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9966"/>
                </a:solidFill>
              </a:rPr>
              <a:t>Saturn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2FC42032-456B-45A5-90DE-6A63208E38DC}"/>
              </a:ext>
            </a:extLst>
          </p:cNvPr>
          <p:cNvSpPr txBox="1"/>
          <p:nvPr/>
        </p:nvSpPr>
        <p:spPr>
          <a:xfrm>
            <a:off x="10735457" y="3930377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C000"/>
                </a:solidFill>
              </a:rPr>
              <a:t>Venera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48AD221-FABC-4771-9F48-57495BF0BF5B}"/>
              </a:ext>
            </a:extLst>
          </p:cNvPr>
          <p:cNvSpPr txBox="1"/>
          <p:nvPr/>
        </p:nvSpPr>
        <p:spPr>
          <a:xfrm>
            <a:off x="10735457" y="4435232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33CCCC"/>
                </a:solidFill>
              </a:rPr>
              <a:t>Uran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53B950F-14FF-4871-980C-978A45749325}"/>
              </a:ext>
            </a:extLst>
          </p:cNvPr>
          <p:cNvSpPr txBox="1"/>
          <p:nvPr/>
        </p:nvSpPr>
        <p:spPr>
          <a:xfrm>
            <a:off x="10735457" y="1868629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F0"/>
                </a:solidFill>
              </a:rPr>
              <a:t>Zemlja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A2B552F-8311-4BEE-9BBB-24B79955D644}"/>
              </a:ext>
            </a:extLst>
          </p:cNvPr>
          <p:cNvSpPr txBox="1"/>
          <p:nvPr/>
        </p:nvSpPr>
        <p:spPr>
          <a:xfrm>
            <a:off x="10735457" y="5534562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CC6600"/>
                </a:solidFill>
              </a:rPr>
              <a:t>Jupiter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248D3F28-3999-4B4B-AC1A-C1B07882107C}"/>
              </a:ext>
            </a:extLst>
          </p:cNvPr>
          <p:cNvSpPr txBox="1"/>
          <p:nvPr/>
        </p:nvSpPr>
        <p:spPr>
          <a:xfrm>
            <a:off x="10735457" y="4984897"/>
            <a:ext cx="100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>
                    <a:lumMod val="65000"/>
                  </a:schemeClr>
                </a:solidFill>
              </a:rPr>
              <a:t>Merkur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A636EB92-F8E5-4BCE-9D01-E8646D60CD55}"/>
              </a:ext>
            </a:extLst>
          </p:cNvPr>
          <p:cNvSpPr txBox="1"/>
          <p:nvPr/>
        </p:nvSpPr>
        <p:spPr>
          <a:xfrm>
            <a:off x="139907" y="1156876"/>
            <a:ext cx="290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Imenuj planete tako da kreneš od Sunca. </a:t>
            </a:r>
          </a:p>
        </p:txBody>
      </p:sp>
      <p:pic>
        <p:nvPicPr>
          <p:cNvPr id="16" name="Slika 15" descr="Thumbs Up Max The Husky">
            <a:extLst>
              <a:ext uri="{FF2B5EF4-FFF2-40B4-BE49-F238E27FC236}">
                <a16:creationId xmlns:a16="http://schemas.microsoft.com/office/drawing/2014/main" xmlns="" id="{0C78DFB7-E57D-4459-AB2D-F7344EFA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20" y="4620714"/>
            <a:ext cx="2328880" cy="232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76015 -0.08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8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87 L -0.62005 0.25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3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7069 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-0.50365 0.294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8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52956 -0.380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32136 0.21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20235 0.25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4557 0.143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4276B89B-1B5B-49BB-A0E7-CC0924DF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840" y="2632013"/>
            <a:ext cx="10508960" cy="925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/>
              <a:t>Razvrstaj  nebeska tijela prema kategorijama u tablici : </a:t>
            </a:r>
          </a:p>
          <a:p>
            <a:pPr marL="0" indent="0" algn="ctr">
              <a:buNone/>
            </a:pPr>
            <a:r>
              <a:rPr lang="hr-HR" b="1" dirty="0"/>
              <a:t>Zemlja, Mjesec, Sunčev sustav, Mars, Jupiter, Mliječni put, Merkur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7" name="Rezervirano mjesto sadržaja 5">
            <a:extLst>
              <a:ext uri="{FF2B5EF4-FFF2-40B4-BE49-F238E27FC236}">
                <a16:creationId xmlns:a16="http://schemas.microsoft.com/office/drawing/2014/main" xmlns="" id="{163A57EC-CA91-4EF2-9828-3CF2CEF6E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87857119"/>
              </p:ext>
            </p:extLst>
          </p:nvPr>
        </p:nvGraphicFramePr>
        <p:xfrm>
          <a:off x="844841" y="3968177"/>
          <a:ext cx="10502319" cy="2800721"/>
        </p:xfrm>
        <a:graphic>
          <a:graphicData uri="http://schemas.openxmlformats.org/drawingml/2006/table">
            <a:tbl>
              <a:tblPr firstRow="1" firstCol="1" bandRow="1"/>
              <a:tblGrid>
                <a:gridCol w="2099961">
                  <a:extLst>
                    <a:ext uri="{9D8B030D-6E8A-4147-A177-3AD203B41FA5}">
                      <a16:colId xmlns:a16="http://schemas.microsoft.com/office/drawing/2014/main" xmlns="" val="4037642424"/>
                    </a:ext>
                  </a:extLst>
                </a:gridCol>
                <a:gridCol w="2099961">
                  <a:extLst>
                    <a:ext uri="{9D8B030D-6E8A-4147-A177-3AD203B41FA5}">
                      <a16:colId xmlns:a16="http://schemas.microsoft.com/office/drawing/2014/main" xmlns="" val="2996197194"/>
                    </a:ext>
                  </a:extLst>
                </a:gridCol>
                <a:gridCol w="2099961">
                  <a:extLst>
                    <a:ext uri="{9D8B030D-6E8A-4147-A177-3AD203B41FA5}">
                      <a16:colId xmlns:a16="http://schemas.microsoft.com/office/drawing/2014/main" xmlns="" val="1291808282"/>
                    </a:ext>
                  </a:extLst>
                </a:gridCol>
                <a:gridCol w="2101218">
                  <a:extLst>
                    <a:ext uri="{9D8B030D-6E8A-4147-A177-3AD203B41FA5}">
                      <a16:colId xmlns:a16="http://schemas.microsoft.com/office/drawing/2014/main" xmlns="" val="1371208144"/>
                    </a:ext>
                  </a:extLst>
                </a:gridCol>
                <a:gridCol w="2101218">
                  <a:extLst>
                    <a:ext uri="{9D8B030D-6E8A-4147-A177-3AD203B41FA5}">
                      <a16:colId xmlns:a16="http://schemas.microsoft.com/office/drawing/2014/main" xmlns="" val="658170590"/>
                    </a:ext>
                  </a:extLst>
                </a:gridCol>
              </a:tblGrid>
              <a:tr h="89886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rgbClr val="231F2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Zvijezda</a:t>
                      </a:r>
                      <a:endParaRPr lang="hr-H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rgbClr val="231F2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Planetarni sustav</a:t>
                      </a:r>
                      <a:endParaRPr lang="hr-H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rgbClr val="231F2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Planet</a:t>
                      </a:r>
                      <a:endParaRPr lang="hr-H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rgbClr val="231F2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Satelit planeta</a:t>
                      </a:r>
                      <a:endParaRPr lang="hr-H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rgbClr val="231F2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Galaksija</a:t>
                      </a:r>
                      <a:endParaRPr lang="hr-H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3870012"/>
                  </a:ext>
                </a:extLst>
              </a:tr>
              <a:tr h="170344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1640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3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/>
              <a:t>Sunčev sustav, zvijezde, galaksije 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AECF8B9-70C3-4DEC-B840-46C28CBA7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345" y="2579571"/>
            <a:ext cx="3502465" cy="35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8D22012-4187-4C53-A0EE-98ED1CB8B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8335"/>
            <a:ext cx="5565227" cy="570966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b="1" dirty="0">
                <a:solidFill>
                  <a:schemeClr val="bg1"/>
                </a:solidFill>
              </a:rPr>
              <a:t>SUNČEV SUSTAV, ZVIJEZDE, GALAKSIJE 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/>
            </a:r>
            <a:br>
              <a:rPr lang="hr-HR" b="1" dirty="0">
                <a:solidFill>
                  <a:schemeClr val="bg1"/>
                </a:solidFill>
              </a:rPr>
            </a:b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5D3003A-E296-4714-80BE-7750E883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227" y="1148334"/>
            <a:ext cx="6626772" cy="57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376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9656C6B6-2516-4466-9340-B69BF2DD2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138" y="2027778"/>
            <a:ext cx="4332890" cy="1791294"/>
          </a:xfrm>
        </p:spPr>
        <p:txBody>
          <a:bodyPr>
            <a:noAutofit/>
          </a:bodyPr>
          <a:lstStyle/>
          <a:p>
            <a:r>
              <a:rPr lang="hr-HR" dirty="0"/>
              <a:t>8 planeta koje se okreću oko Sunca</a:t>
            </a:r>
          </a:p>
          <a:p>
            <a:r>
              <a:rPr lang="hr-HR" dirty="0"/>
              <a:t>Sunce – zvijezda (oslobađa energiju)</a:t>
            </a:r>
          </a:p>
          <a:p>
            <a:pPr lvl="1"/>
            <a:r>
              <a:rPr lang="hr-HR" dirty="0"/>
              <a:t>Planeti bliže Suncu – više energije</a:t>
            </a:r>
          </a:p>
          <a:p>
            <a:pPr lvl="1"/>
            <a:r>
              <a:rPr lang="hr-HR" dirty="0"/>
              <a:t>Planeti udaljeniji od Sunca – manje energije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781A7ED9-176F-45A5-A3F7-3D733F23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92" y="1321791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Sunčev sustav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34B0428-36DB-4DBA-A31A-0BC61FC9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5" y="1899220"/>
            <a:ext cx="7036676" cy="4170697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6D111CDC-B335-4406-8D33-DCA0A93F25C1}"/>
              </a:ext>
            </a:extLst>
          </p:cNvPr>
          <p:cNvSpPr txBox="1"/>
          <p:nvPr/>
        </p:nvSpPr>
        <p:spPr>
          <a:xfrm>
            <a:off x="8127126" y="5690642"/>
            <a:ext cx="360504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Koliko je velik Sunčev sustav?</a:t>
            </a:r>
            <a:endParaRPr lang="hr-HR" sz="2000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B638E529-3CD9-42DC-A245-97EC3F2FB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576" y="5376671"/>
            <a:ext cx="701101" cy="627942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83B5C8C7-4603-447D-9541-6E91D7AF7064}"/>
              </a:ext>
            </a:extLst>
          </p:cNvPr>
          <p:cNvSpPr txBox="1"/>
          <p:nvPr/>
        </p:nvSpPr>
        <p:spPr>
          <a:xfrm>
            <a:off x="10705948" y="1388682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181DB9A3-CEE5-4294-A0B3-EBC23B883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4423" y="1260124"/>
            <a:ext cx="771525" cy="657225"/>
          </a:xfrm>
          <a:prstGeom prst="rect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8D4259AD-B6D1-4D34-9552-850EAAAFA534}"/>
              </a:ext>
            </a:extLst>
          </p:cNvPr>
          <p:cNvSpPr txBox="1"/>
          <p:nvPr/>
        </p:nvSpPr>
        <p:spPr>
          <a:xfrm>
            <a:off x="1037862" y="6400800"/>
            <a:ext cx="2727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NASA's</a:t>
            </a:r>
            <a:r>
              <a:rPr lang="hr-HR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r-HR" sz="18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Eyes</a:t>
            </a:r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dirty="0"/>
          </a:p>
        </p:txBody>
      </p:sp>
      <p:pic>
        <p:nvPicPr>
          <p:cNvPr id="20" name="Grafika 19" descr="Double Tap Gesture outline">
            <a:extLst>
              <a:ext uri="{FF2B5EF4-FFF2-40B4-BE49-F238E27FC236}">
                <a16:creationId xmlns:a16="http://schemas.microsoft.com/office/drawing/2014/main" xmlns="" id="{D6A03D39-F55F-442D-B790-3164C9295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3462" y="60046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41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6754BA12-36FF-4499-9EE1-981D3920C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7" y="1414073"/>
            <a:ext cx="5896304" cy="4750243"/>
          </a:xfrm>
        </p:spPr>
        <p:txBody>
          <a:bodyPr>
            <a:noAutofit/>
          </a:bodyPr>
          <a:lstStyle/>
          <a:p>
            <a:r>
              <a:rPr lang="hr-HR" b="1" dirty="0"/>
              <a:t>Zemlja</a:t>
            </a:r>
            <a:r>
              <a:rPr lang="hr-HR" dirty="0"/>
              <a:t> – planet</a:t>
            </a:r>
          </a:p>
          <a:p>
            <a:pPr lvl="1"/>
            <a:r>
              <a:rPr lang="hr-HR" sz="2800" dirty="0"/>
              <a:t>okreće se oko Sunca</a:t>
            </a:r>
          </a:p>
          <a:p>
            <a:pPr lvl="1"/>
            <a:r>
              <a:rPr lang="hr-HR" sz="2800" dirty="0"/>
              <a:t>365 dana da obiđe oko Sunca  </a:t>
            </a:r>
          </a:p>
          <a:p>
            <a:pPr marL="457200" lvl="1" indent="0">
              <a:buNone/>
            </a:pPr>
            <a:r>
              <a:rPr lang="hr-HR" sz="2800" dirty="0"/>
              <a:t>	</a:t>
            </a:r>
            <a:r>
              <a:rPr lang="hr-HR" sz="2800" dirty="0">
                <a:solidFill>
                  <a:srgbClr val="0070C0"/>
                </a:solidFill>
              </a:rPr>
              <a:t>= 1 godina</a:t>
            </a:r>
          </a:p>
          <a:p>
            <a:pPr marL="457200" lvl="1" indent="0">
              <a:buNone/>
            </a:pPr>
            <a:endParaRPr lang="hr-HR" sz="2800" dirty="0"/>
          </a:p>
          <a:p>
            <a:r>
              <a:rPr lang="hr-HR" b="1" dirty="0"/>
              <a:t>Mjesec</a:t>
            </a:r>
            <a:r>
              <a:rPr lang="hr-HR" dirty="0"/>
              <a:t> </a:t>
            </a:r>
            <a:r>
              <a:rPr lang="hr-HR" dirty="0" smtClean="0"/>
              <a:t>– </a:t>
            </a:r>
            <a:r>
              <a:rPr lang="hr-HR" dirty="0"/>
              <a:t>Zemljin pratitelj ili satelit </a:t>
            </a:r>
          </a:p>
          <a:p>
            <a:pPr lvl="1"/>
            <a:r>
              <a:rPr lang="hr-HR" sz="2800" dirty="0"/>
              <a:t>okreće se oko Zemlje</a:t>
            </a:r>
          </a:p>
          <a:p>
            <a:pPr lvl="1"/>
            <a:r>
              <a:rPr lang="pl-PL" sz="2800" dirty="0"/>
              <a:t>30 dana da obiđe Zemlju</a:t>
            </a:r>
          </a:p>
          <a:p>
            <a:pPr marL="457200" lvl="1" indent="0">
              <a:buNone/>
            </a:pPr>
            <a:r>
              <a:rPr lang="pl-PL" sz="2800" dirty="0"/>
              <a:t>	</a:t>
            </a: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= 1 mjesec</a:t>
            </a:r>
          </a:p>
          <a:p>
            <a:pPr lvl="1"/>
            <a:endParaRPr lang="hr-HR" sz="2800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AE4F89F-90B1-4E25-9771-C7345DCCA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093" y="1139092"/>
            <a:ext cx="5718908" cy="571890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2B7E18D7-21CA-463C-A8B0-66F1D6399BD0}"/>
              </a:ext>
            </a:extLst>
          </p:cNvPr>
          <p:cNvSpPr txBox="1"/>
          <p:nvPr/>
        </p:nvSpPr>
        <p:spPr>
          <a:xfrm>
            <a:off x="1062825" y="6209204"/>
            <a:ext cx="2309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Zvjezdarnica Zagreb</a:t>
            </a:r>
            <a:endParaRPr lang="hr-HR" sz="2000" dirty="0"/>
          </a:p>
        </p:txBody>
      </p:sp>
      <p:pic>
        <p:nvPicPr>
          <p:cNvPr id="9" name="Grafika 8" descr="Double Tap Gesture outline">
            <a:extLst>
              <a:ext uri="{FF2B5EF4-FFF2-40B4-BE49-F238E27FC236}">
                <a16:creationId xmlns:a16="http://schemas.microsoft.com/office/drawing/2014/main" xmlns="" id="{E856026E-526B-41C3-8117-3D5430F03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8425" y="5847802"/>
            <a:ext cx="914400" cy="9144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A956BCC-DE15-4357-9D43-4CEC20DFD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696" y="6056274"/>
            <a:ext cx="809625" cy="71437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165BA12-F225-4132-86E4-52081A4F6B6F}"/>
              </a:ext>
            </a:extLst>
          </p:cNvPr>
          <p:cNvSpPr txBox="1"/>
          <p:nvPr/>
        </p:nvSpPr>
        <p:spPr>
          <a:xfrm>
            <a:off x="4499059" y="6209204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7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0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9B2EAC8D-539F-4FEF-835D-C1656CA50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27" y="2029361"/>
            <a:ext cx="10276489" cy="3182888"/>
          </a:xfrm>
        </p:spPr>
        <p:txBody>
          <a:bodyPr>
            <a:noAutofit/>
          </a:bodyPr>
          <a:lstStyle/>
          <a:p>
            <a:r>
              <a:rPr lang="hr-HR" dirty="0"/>
              <a:t>Grupirane zvijezde koje kruže oko zajedničkog središta</a:t>
            </a:r>
          </a:p>
          <a:p>
            <a:pPr lvl="1"/>
            <a:r>
              <a:rPr lang="hr-HR" b="1" dirty="0"/>
              <a:t>Mliječna staza </a:t>
            </a:r>
            <a:r>
              <a:rPr lang="hr-HR" dirty="0"/>
              <a:t>– naša galaksija</a:t>
            </a:r>
          </a:p>
          <a:p>
            <a:pPr lvl="1"/>
            <a:r>
              <a:rPr lang="hr-HR" b="1" dirty="0"/>
              <a:t>Svemir</a:t>
            </a:r>
            <a:r>
              <a:rPr lang="hr-HR" dirty="0"/>
              <a:t> – velik broj galaksija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169AE2A0-6B5D-478E-AB1C-176A9D17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7" y="1427641"/>
            <a:ext cx="2173014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Galaksije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C1753D6-3B89-4002-BBE1-F4676028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030" y="1245013"/>
            <a:ext cx="2736572" cy="227245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A677358-52FB-4768-AA38-8CFB7CFD2816}"/>
              </a:ext>
            </a:extLst>
          </p:cNvPr>
          <p:cNvSpPr txBox="1"/>
          <p:nvPr/>
        </p:nvSpPr>
        <p:spPr>
          <a:xfrm>
            <a:off x="7748124" y="2982833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6E38394-4CF2-4288-9401-AB09A9D8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99" y="2854275"/>
            <a:ext cx="771525" cy="6572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66472A3-52A7-4428-9FFF-0365C9BA51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99" r="12556"/>
          <a:stretch/>
        </p:blipFill>
        <p:spPr>
          <a:xfrm>
            <a:off x="0" y="3675112"/>
            <a:ext cx="12192000" cy="31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59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73F23DD-1440-47C2-A2A6-254C33225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7801"/>
            <a:ext cx="12192000" cy="5737560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4D6E972C-2387-40A0-ADAD-C77F5D38D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579" y="1107800"/>
            <a:ext cx="10252841" cy="1655763"/>
          </a:xfrm>
        </p:spPr>
        <p:txBody>
          <a:bodyPr>
            <a:normAutofit/>
          </a:bodyPr>
          <a:lstStyle/>
          <a:p>
            <a:r>
              <a:rPr lang="hr-HR" sz="4800" b="1" dirty="0">
                <a:solidFill>
                  <a:schemeClr val="bg1"/>
                </a:solidFill>
              </a:rPr>
              <a:t>MJESEČEV I SUNČEV KALENDAR</a:t>
            </a:r>
          </a:p>
        </p:txBody>
      </p:sp>
    </p:spTree>
    <p:extLst>
      <p:ext uri="{BB962C8B-B14F-4D97-AF65-F5344CB8AC3E}">
        <p14:creationId xmlns:p14="http://schemas.microsoft.com/office/powerpoint/2010/main" xmlns="" val="390368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B95859E2-AF5E-44F0-874A-E9A884CEF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0783"/>
            <a:ext cx="5073869" cy="3304640"/>
          </a:xfrm>
        </p:spPr>
        <p:txBody>
          <a:bodyPr>
            <a:normAutofit/>
          </a:bodyPr>
          <a:lstStyle/>
          <a:p>
            <a:r>
              <a:rPr lang="hr-HR" dirty="0"/>
              <a:t>Mjesec mijenja oblik </a:t>
            </a:r>
          </a:p>
          <a:p>
            <a:r>
              <a:rPr lang="hr-HR" dirty="0"/>
              <a:t>Faze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ECDF891-1768-4225-B65F-D36FBAF6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Mjesečeve mijene </a:t>
            </a:r>
          </a:p>
        </p:txBody>
      </p:sp>
      <p:pic>
        <p:nvPicPr>
          <p:cNvPr id="5" name="Slika 4" descr="Slika na kojoj se prikazuje na zatvorenom&#10;&#10;Opis je automatski generiran">
            <a:extLst>
              <a:ext uri="{FF2B5EF4-FFF2-40B4-BE49-F238E27FC236}">
                <a16:creationId xmlns:a16="http://schemas.microsoft.com/office/drawing/2014/main" xmlns="" id="{296BFC79-248E-4070-97A1-109EC605D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3309" y="1107959"/>
            <a:ext cx="6948691" cy="575004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C318A0F-3018-41E2-A23B-53538197D6EB}"/>
              </a:ext>
            </a:extLst>
          </p:cNvPr>
          <p:cNvSpPr txBox="1"/>
          <p:nvPr/>
        </p:nvSpPr>
        <p:spPr>
          <a:xfrm>
            <a:off x="485563" y="5348193"/>
            <a:ext cx="3605048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Što je uzrok Mjesečevih mijena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34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E9DC43F-760E-415E-9FCB-7BAFDF2F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8" y="4994594"/>
            <a:ext cx="725487" cy="70719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6EDBE86C-C6F9-4C70-857C-85C46CCAA3F6}"/>
              </a:ext>
            </a:extLst>
          </p:cNvPr>
          <p:cNvSpPr txBox="1"/>
          <p:nvPr/>
        </p:nvSpPr>
        <p:spPr>
          <a:xfrm>
            <a:off x="3198418" y="4005615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4"/>
              </a:rPr>
              <a:t>Vizualno+</a:t>
            </a:r>
            <a:endParaRPr lang="hr-HR" sz="2000" b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67B70FF-2F52-4054-9979-536782435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893" y="3877057"/>
            <a:ext cx="771525" cy="6572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DA6ADA8-D0E8-4838-95EC-F257016C9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3" y="3874490"/>
            <a:ext cx="809625" cy="71437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A67B8B79-C480-4C25-8868-F98EE0EF259C}"/>
              </a:ext>
            </a:extLst>
          </p:cNvPr>
          <p:cNvSpPr txBox="1"/>
          <p:nvPr/>
        </p:nvSpPr>
        <p:spPr>
          <a:xfrm>
            <a:off x="859226" y="402742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7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BD7ED3BC-E01D-4607-88C7-EE314E2DE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83" y="1623848"/>
            <a:ext cx="5234152" cy="3132100"/>
          </a:xfrm>
        </p:spPr>
        <p:txBody>
          <a:bodyPr>
            <a:normAutofit/>
          </a:bodyPr>
          <a:lstStyle/>
          <a:p>
            <a:r>
              <a:rPr lang="hr-HR" dirty="0"/>
              <a:t>Pravilna izmjena </a:t>
            </a:r>
            <a:r>
              <a:rPr lang="hr-HR" dirty="0" smtClean="0"/>
              <a:t>– </a:t>
            </a:r>
            <a:r>
              <a:rPr lang="hr-HR" dirty="0" smtClean="0"/>
              <a:t>svakih </a:t>
            </a:r>
            <a:r>
              <a:rPr lang="hr-HR" b="1" dirty="0"/>
              <a:t>29 ili 30 dana </a:t>
            </a:r>
          </a:p>
          <a:p>
            <a:r>
              <a:rPr lang="hr-HR" dirty="0"/>
              <a:t>Mjesečev ciklus – tijekom godine se ponavlja </a:t>
            </a:r>
            <a:r>
              <a:rPr lang="hr-HR" b="1" dirty="0"/>
              <a:t>12 </a:t>
            </a:r>
            <a:r>
              <a:rPr lang="hr-HR" dirty="0" smtClean="0"/>
              <a:t>–</a:t>
            </a:r>
            <a:r>
              <a:rPr lang="hr-HR" b="1" dirty="0" smtClean="0"/>
              <a:t> </a:t>
            </a:r>
            <a:r>
              <a:rPr lang="hr-HR" b="1" dirty="0"/>
              <a:t>13 puta </a:t>
            </a:r>
          </a:p>
          <a:p>
            <a:r>
              <a:rPr lang="hr-HR" dirty="0"/>
              <a:t>Zemlji je potrebno </a:t>
            </a:r>
            <a:r>
              <a:rPr lang="hr-HR" b="1" dirty="0"/>
              <a:t>365 dana </a:t>
            </a:r>
            <a:r>
              <a:rPr lang="hr-HR" dirty="0"/>
              <a:t>da obiđe oko Sunca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0CF0A01-91E9-4331-B116-EA5C58B5D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3" r="1505"/>
          <a:stretch/>
        </p:blipFill>
        <p:spPr>
          <a:xfrm>
            <a:off x="5617508" y="1592317"/>
            <a:ext cx="6347206" cy="43828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983592D-0BB3-45C7-90D8-4200E3072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42" y="4724417"/>
            <a:ext cx="4871545" cy="195739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0271F2F1-414A-4CA7-8084-4E9A3827F065}"/>
              </a:ext>
            </a:extLst>
          </p:cNvPr>
          <p:cNvSpPr txBox="1"/>
          <p:nvPr/>
        </p:nvSpPr>
        <p:spPr>
          <a:xfrm>
            <a:off x="8497612" y="6281698"/>
            <a:ext cx="2554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Mjesečeve mijene</a:t>
            </a:r>
            <a:endParaRPr lang="hr-HR" sz="2000" dirty="0"/>
          </a:p>
        </p:txBody>
      </p:sp>
      <p:pic>
        <p:nvPicPr>
          <p:cNvPr id="8" name="Grafika 7" descr="Video camera outline">
            <a:extLst>
              <a:ext uri="{FF2B5EF4-FFF2-40B4-BE49-F238E27FC236}">
                <a16:creationId xmlns:a16="http://schemas.microsoft.com/office/drawing/2014/main" xmlns="" id="{5B316C8B-1771-45A9-9C0C-EBEBA8487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99433" y="59751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841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409</Words>
  <Application>Microsoft Office PowerPoint</Application>
  <PresentationFormat>Custom</PresentationFormat>
  <Paragraphs>116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Wingdings</vt:lpstr>
      <vt:lpstr>Calibri Light</vt:lpstr>
      <vt:lpstr>Times New Roman</vt:lpstr>
      <vt:lpstr>Office Theme</vt:lpstr>
      <vt:lpstr>Pogledajte videozapis Astronautica Vinka - Sunčev sustav,  a zatim riješite zadatak.  </vt:lpstr>
      <vt:lpstr>Slide 2</vt:lpstr>
      <vt:lpstr>SUNČEV SUSTAV, ZVIJEZDE, GALAKSIJE   </vt:lpstr>
      <vt:lpstr>Sunčev sustav</vt:lpstr>
      <vt:lpstr>Slide 5</vt:lpstr>
      <vt:lpstr>Galaksije</vt:lpstr>
      <vt:lpstr>MJESEČEV I SUNČEV KALENDAR</vt:lpstr>
      <vt:lpstr>Mjesečeve mijene </vt:lpstr>
      <vt:lpstr>Slide 9</vt:lpstr>
      <vt:lpstr>Kalendari</vt:lpstr>
      <vt:lpstr>UTJECAJ MJESECA NA ZEMLJU</vt:lpstr>
      <vt:lpstr>Slide 12</vt:lpstr>
      <vt:lpstr>Slide 13</vt:lpstr>
      <vt:lpstr>Ciklus plime i oseke </vt:lpstr>
      <vt:lpstr>Zona plime i oseke</vt:lpstr>
      <vt:lpstr>POGLED U NEBO</vt:lpstr>
      <vt:lpstr>Zviježđa</vt:lpstr>
      <vt:lpstr>Slide 18</vt:lpstr>
      <vt:lpstr>   Vježbom ponovi …</vt:lpstr>
      <vt:lpstr>IZLAZNA KARTICA</vt:lpstr>
      <vt:lpstr>Sunčev sustav, zvijezde, galaksije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44</cp:revision>
  <dcterms:created xsi:type="dcterms:W3CDTF">2021-01-04T08:54:24Z</dcterms:created>
  <dcterms:modified xsi:type="dcterms:W3CDTF">2021-08-12T12:27:45Z</dcterms:modified>
</cp:coreProperties>
</file>